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3" r:id="rId8"/>
    <p:sldId id="274" r:id="rId9"/>
    <p:sldId id="262" r:id="rId10"/>
    <p:sldId id="267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66" r:id="rId19"/>
    <p:sldId id="263" r:id="rId20"/>
    <p:sldId id="265" r:id="rId21"/>
    <p:sldId id="276" r:id="rId22"/>
    <p:sldId id="270" r:id="rId23"/>
    <p:sldId id="271" r:id="rId24"/>
    <p:sldId id="277" r:id="rId25"/>
    <p:sldId id="272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00"/>
    <a:srgbClr val="460000"/>
    <a:srgbClr val="00CC99"/>
    <a:srgbClr val="2B745D"/>
    <a:srgbClr val="389175"/>
    <a:srgbClr val="007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0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3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4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9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1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0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2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21A4-7262-4416-ACD3-E3E0049FC3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3F5B-9A24-41C9-B593-AD995CCB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2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270456" y="119329"/>
            <a:ext cx="6040192" cy="208674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0" y="296394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66000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Klimaat robuust; wat is dat?</a:t>
            </a:r>
            <a:endParaRPr lang="en-GB" sz="5400" b="1" dirty="0">
              <a:solidFill>
                <a:srgbClr val="660000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041306" y="5644833"/>
            <a:ext cx="493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rgbClr val="00CC99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Erik van Slobbe</a:t>
            </a:r>
          </a:p>
          <a:p>
            <a:pPr algn="r"/>
            <a:r>
              <a:rPr lang="nl-NL" sz="2000" i="1" dirty="0">
                <a:solidFill>
                  <a:srgbClr val="00CC99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Onderzoeker</a:t>
            </a:r>
          </a:p>
          <a:p>
            <a:pPr algn="r"/>
            <a:r>
              <a:rPr lang="nl-NL" sz="2000" dirty="0">
                <a:solidFill>
                  <a:srgbClr val="00CC99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Wageningen Universiteit</a:t>
            </a:r>
            <a:endParaRPr lang="en-GB" sz="2000" dirty="0">
              <a:solidFill>
                <a:srgbClr val="00CC99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388727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i="1" dirty="0">
                <a:solidFill>
                  <a:srgbClr val="66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Voor een klimaatrobuust bodem- en watersysteem</a:t>
            </a:r>
            <a:endParaRPr lang="en-GB" sz="2800" i="1" dirty="0">
              <a:solidFill>
                <a:srgbClr val="66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8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D58C703-FB79-4F22-9703-16D0C0C1F58E}"/>
              </a:ext>
            </a:extLst>
          </p:cNvPr>
          <p:cNvSpPr txBox="1">
            <a:spLocks/>
          </p:cNvSpPr>
          <p:nvPr/>
        </p:nvSpPr>
        <p:spPr bwMode="auto">
          <a:xfrm>
            <a:off x="0" y="97667"/>
            <a:ext cx="1208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GB" dirty="0"/>
              <a:t>DP2021: </a:t>
            </a:r>
            <a:r>
              <a:rPr lang="en-GB" dirty="0" err="1"/>
              <a:t>conserveren</a:t>
            </a:r>
            <a:r>
              <a:rPr lang="en-GB" dirty="0"/>
              <a:t>, </a:t>
            </a:r>
            <a:r>
              <a:rPr lang="en-GB" dirty="0" err="1"/>
              <a:t>aanvoeren</a:t>
            </a:r>
            <a:r>
              <a:rPr lang="en-GB" dirty="0"/>
              <a:t> en </a:t>
            </a:r>
            <a:r>
              <a:rPr lang="en-GB" dirty="0" err="1"/>
              <a:t>accepteren</a:t>
            </a:r>
            <a:r>
              <a:rPr lang="en-GB" dirty="0"/>
              <a:t> /</a:t>
            </a:r>
            <a:r>
              <a:rPr lang="en-GB" dirty="0" err="1"/>
              <a:t>adapteren</a:t>
            </a:r>
            <a:r>
              <a:rPr lang="en-GB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BE9D9C-BA8D-40E5-BD8D-F5DF73E32FCF}"/>
              </a:ext>
            </a:extLst>
          </p:cNvPr>
          <p:cNvSpPr txBox="1">
            <a:spLocks/>
          </p:cNvSpPr>
          <p:nvPr/>
        </p:nvSpPr>
        <p:spPr bwMode="auto">
          <a:xfrm>
            <a:off x="413250" y="2446650"/>
            <a:ext cx="10045469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1pPr>
            <a:lvl2pPr marL="982663" indent="-28575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2pPr>
            <a:lvl3pPr marL="1879600" indent="-319088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3pPr>
            <a:lvl4pPr marL="2692400" indent="-360363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baseline="0">
                <a:solidFill>
                  <a:schemeClr val="bg2"/>
                </a:solidFill>
                <a:latin typeface="Verdana" pitchFamily="34" charset="0"/>
              </a:defRPr>
            </a:lvl4pPr>
            <a:lvl5pPr marL="3405188" indent="-3524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b="1" dirty="0"/>
              <a:t>Conserveren:</a:t>
            </a:r>
          </a:p>
          <a:p>
            <a:r>
              <a:rPr lang="nl-NL" dirty="0"/>
              <a:t>Een deel van het jaarlijkse neerslagoverschot opslaan in de bodem en in open buffers. </a:t>
            </a:r>
          </a:p>
          <a:p>
            <a:pPr lvl="1"/>
            <a:r>
              <a:rPr lang="nl-NL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Bodemstructuur verbeteren, </a:t>
            </a:r>
          </a:p>
          <a:p>
            <a:pPr lvl="1"/>
            <a:r>
              <a:rPr lang="nl-NL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Peil voorafgaand aan een periode van droogte opzetten in combinatie met </a:t>
            </a:r>
            <a:r>
              <a:rPr lang="nl-NL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peilgestuurde</a:t>
            </a:r>
            <a:r>
              <a:rPr lang="nl-NL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drainage</a:t>
            </a:r>
          </a:p>
          <a:p>
            <a:pPr lvl="1"/>
            <a:r>
              <a:rPr lang="nl-NL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Beekdalen herinrichten voor grondwatervoorraad en </a:t>
            </a:r>
            <a:r>
              <a:rPr lang="nl-NL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groen-blauwe</a:t>
            </a:r>
            <a:r>
              <a:rPr lang="nl-NL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structuren in stedelijk gebied (buffers)</a:t>
            </a:r>
          </a:p>
          <a:p>
            <a:r>
              <a:rPr lang="nl-NL" dirty="0"/>
              <a:t>Water besparen door zo zuinig mogelijk met het beschikbare water om te gaan.</a:t>
            </a:r>
          </a:p>
          <a:p>
            <a:pPr lvl="1" algn="r"/>
            <a:endParaRPr lang="nl-NL" sz="1000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r"/>
            <a:r>
              <a:rPr lang="nl-NL" sz="1000" dirty="0">
                <a:solidFill>
                  <a:schemeClr val="accent2">
                    <a:lumMod val="75000"/>
                  </a:schemeClr>
                </a:solidFill>
              </a:rPr>
              <a:t>Bron: DP zoetwater 2021Bron: DP zoetwater 2021</a:t>
            </a:r>
          </a:p>
          <a:p>
            <a:pPr lvl="1"/>
            <a:endParaRPr lang="en-GB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48FBFF7-FF19-4787-8FD2-5A012259B07B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03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C2CA4B4-A70E-465F-AFD7-D6FFFE4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88" y="495769"/>
            <a:ext cx="8143875" cy="649605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B3BB94F-387E-4226-BC73-1B69AB0818E4}"/>
              </a:ext>
            </a:extLst>
          </p:cNvPr>
          <p:cNvSpPr/>
          <p:nvPr/>
        </p:nvSpPr>
        <p:spPr>
          <a:xfrm>
            <a:off x="369106" y="644854"/>
            <a:ext cx="1722782" cy="1598075"/>
          </a:xfrm>
          <a:prstGeom prst="wedgeRectCallout">
            <a:avLst>
              <a:gd name="adj1" fmla="val 282849"/>
              <a:gd name="adj2" fmla="val 159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Natuurlijke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inrichting</a:t>
            </a:r>
            <a:r>
              <a:rPr lang="en-GB" sz="2400" dirty="0">
                <a:solidFill>
                  <a:schemeClr val="tx1"/>
                </a:solidFill>
              </a:rPr>
              <a:t> van de </a:t>
            </a:r>
            <a:r>
              <a:rPr lang="en-GB" sz="2400" dirty="0" err="1">
                <a:solidFill>
                  <a:schemeClr val="tx1"/>
                </a:solidFill>
              </a:rPr>
              <a:t>beek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7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C2CA4B4-A70E-465F-AFD7-D6FFFE4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80" y="495769"/>
            <a:ext cx="8143875" cy="649605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B3BB94F-387E-4226-BC73-1B69AB0818E4}"/>
              </a:ext>
            </a:extLst>
          </p:cNvPr>
          <p:cNvSpPr/>
          <p:nvPr/>
        </p:nvSpPr>
        <p:spPr>
          <a:xfrm>
            <a:off x="369106" y="644854"/>
            <a:ext cx="1722782" cy="1598075"/>
          </a:xfrm>
          <a:prstGeom prst="wedgeRectCallout">
            <a:avLst>
              <a:gd name="adj1" fmla="val 282849"/>
              <a:gd name="adj2" fmla="val 159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Natuurlijke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inrichting</a:t>
            </a:r>
            <a:r>
              <a:rPr lang="en-GB" sz="2400" dirty="0">
                <a:solidFill>
                  <a:schemeClr val="tx1"/>
                </a:solidFill>
              </a:rPr>
              <a:t> van de </a:t>
            </a:r>
            <a:r>
              <a:rPr lang="en-GB" sz="2400" dirty="0" err="1">
                <a:solidFill>
                  <a:schemeClr val="tx1"/>
                </a:solidFill>
              </a:rPr>
              <a:t>beek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0BC86F4-A72F-4C3C-ADFD-0E40994B29E1}"/>
              </a:ext>
            </a:extLst>
          </p:cNvPr>
          <p:cNvSpPr/>
          <p:nvPr/>
        </p:nvSpPr>
        <p:spPr>
          <a:xfrm>
            <a:off x="369106" y="2569734"/>
            <a:ext cx="1970490" cy="1896249"/>
          </a:xfrm>
          <a:prstGeom prst="wedgeRectCallout">
            <a:avLst>
              <a:gd name="adj1" fmla="val 145078"/>
              <a:gd name="adj2" fmla="val -1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Aanpassing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infrastructuur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0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C2CA4B4-A70E-465F-AFD7-D6FFFE4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80" y="495769"/>
            <a:ext cx="8143875" cy="649605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B3BB94F-387E-4226-BC73-1B69AB0818E4}"/>
              </a:ext>
            </a:extLst>
          </p:cNvPr>
          <p:cNvSpPr/>
          <p:nvPr/>
        </p:nvSpPr>
        <p:spPr>
          <a:xfrm>
            <a:off x="369106" y="644854"/>
            <a:ext cx="1722782" cy="1598075"/>
          </a:xfrm>
          <a:prstGeom prst="wedgeRectCallout">
            <a:avLst>
              <a:gd name="adj1" fmla="val 282849"/>
              <a:gd name="adj2" fmla="val 159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Natuurlijke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inrichting</a:t>
            </a:r>
            <a:r>
              <a:rPr lang="en-GB" sz="2400" dirty="0">
                <a:solidFill>
                  <a:schemeClr val="tx1"/>
                </a:solidFill>
              </a:rPr>
              <a:t> van de </a:t>
            </a:r>
            <a:r>
              <a:rPr lang="en-GB" sz="2400" dirty="0" err="1">
                <a:solidFill>
                  <a:schemeClr val="tx1"/>
                </a:solidFill>
              </a:rPr>
              <a:t>beek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0BC86F4-A72F-4C3C-ADFD-0E40994B29E1}"/>
              </a:ext>
            </a:extLst>
          </p:cNvPr>
          <p:cNvSpPr/>
          <p:nvPr/>
        </p:nvSpPr>
        <p:spPr>
          <a:xfrm>
            <a:off x="369106" y="2569734"/>
            <a:ext cx="1970490" cy="1896249"/>
          </a:xfrm>
          <a:prstGeom prst="wedgeRectCallout">
            <a:avLst>
              <a:gd name="adj1" fmla="val 145078"/>
              <a:gd name="adj2" fmla="val -1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Aanpassing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infrastructuur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F11B7B-EA67-48AB-8A50-6831DA2161C2}"/>
              </a:ext>
            </a:extLst>
          </p:cNvPr>
          <p:cNvSpPr/>
          <p:nvPr/>
        </p:nvSpPr>
        <p:spPr>
          <a:xfrm>
            <a:off x="369106" y="4780776"/>
            <a:ext cx="3340048" cy="1896249"/>
          </a:xfrm>
          <a:prstGeom prst="wedgeRectCallout">
            <a:avLst>
              <a:gd name="adj1" fmla="val 89187"/>
              <a:gd name="adj2" fmla="val -622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Participatieve</a:t>
            </a:r>
            <a:r>
              <a:rPr lang="en-GB" sz="2400" dirty="0">
                <a:solidFill>
                  <a:schemeClr val="tx1"/>
                </a:solidFill>
              </a:rPr>
              <a:t>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Ontwikkelpaden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sturingsinstrumenten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0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C2CA4B4-A70E-465F-AFD7-D6FFFE4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80" y="495769"/>
            <a:ext cx="8143875" cy="649605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B3BB94F-387E-4226-BC73-1B69AB0818E4}"/>
              </a:ext>
            </a:extLst>
          </p:cNvPr>
          <p:cNvSpPr/>
          <p:nvPr/>
        </p:nvSpPr>
        <p:spPr>
          <a:xfrm>
            <a:off x="369106" y="644854"/>
            <a:ext cx="1722782" cy="1598075"/>
          </a:xfrm>
          <a:prstGeom prst="wedgeRectCallout">
            <a:avLst>
              <a:gd name="adj1" fmla="val 282849"/>
              <a:gd name="adj2" fmla="val 159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Natuurlijke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inrichting</a:t>
            </a:r>
            <a:r>
              <a:rPr lang="en-GB" sz="2400" dirty="0">
                <a:solidFill>
                  <a:schemeClr val="tx1"/>
                </a:solidFill>
              </a:rPr>
              <a:t> van de </a:t>
            </a:r>
            <a:r>
              <a:rPr lang="en-GB" sz="2400" dirty="0" err="1">
                <a:solidFill>
                  <a:schemeClr val="tx1"/>
                </a:solidFill>
              </a:rPr>
              <a:t>beek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0BC86F4-A72F-4C3C-ADFD-0E40994B29E1}"/>
              </a:ext>
            </a:extLst>
          </p:cNvPr>
          <p:cNvSpPr/>
          <p:nvPr/>
        </p:nvSpPr>
        <p:spPr>
          <a:xfrm>
            <a:off x="369106" y="2569734"/>
            <a:ext cx="1970490" cy="1896249"/>
          </a:xfrm>
          <a:prstGeom prst="wedgeRectCallout">
            <a:avLst>
              <a:gd name="adj1" fmla="val 145078"/>
              <a:gd name="adj2" fmla="val -1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Aanpassing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infrastructuur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55CF7EC-F431-46AF-B3F8-0476A0324303}"/>
              </a:ext>
            </a:extLst>
          </p:cNvPr>
          <p:cNvSpPr/>
          <p:nvPr/>
        </p:nvSpPr>
        <p:spPr>
          <a:xfrm>
            <a:off x="9183754" y="3517858"/>
            <a:ext cx="2279375" cy="1896249"/>
          </a:xfrm>
          <a:prstGeom prst="wedgeRectCallout">
            <a:avLst>
              <a:gd name="adj1" fmla="val -103266"/>
              <a:gd name="adj2" fmla="val 16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Tools:</a:t>
            </a:r>
          </a:p>
          <a:p>
            <a:pPr marL="342900" indent="-342900">
              <a:buFontTx/>
              <a:buChar char="-"/>
            </a:pPr>
            <a:r>
              <a:rPr lang="en-GB" sz="2400" dirty="0" err="1">
                <a:solidFill>
                  <a:schemeClr val="tx1"/>
                </a:solidFill>
              </a:rPr>
              <a:t>perceel</a:t>
            </a:r>
            <a:r>
              <a:rPr lang="en-GB" sz="2400" dirty="0">
                <a:solidFill>
                  <a:schemeClr val="tx1"/>
                </a:solidFill>
              </a:rPr>
              <a:t> &amp; regional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effect </a:t>
            </a:r>
            <a:r>
              <a:rPr lang="en-GB" sz="2400" dirty="0" err="1">
                <a:solidFill>
                  <a:schemeClr val="tx1"/>
                </a:solidFill>
              </a:rPr>
              <a:t>bepaling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F11B7B-EA67-48AB-8A50-6831DA2161C2}"/>
              </a:ext>
            </a:extLst>
          </p:cNvPr>
          <p:cNvSpPr/>
          <p:nvPr/>
        </p:nvSpPr>
        <p:spPr>
          <a:xfrm>
            <a:off x="369106" y="4780776"/>
            <a:ext cx="3340048" cy="1896249"/>
          </a:xfrm>
          <a:prstGeom prst="wedgeRectCallout">
            <a:avLst>
              <a:gd name="adj1" fmla="val 89187"/>
              <a:gd name="adj2" fmla="val -622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Participatieve</a:t>
            </a:r>
            <a:r>
              <a:rPr lang="en-GB" sz="2400" dirty="0">
                <a:solidFill>
                  <a:schemeClr val="tx1"/>
                </a:solidFill>
              </a:rPr>
              <a:t>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Ontwikkelpaden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sturingsinstrumenten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8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C2CA4B4-A70E-465F-AFD7-D6FFFE4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80" y="495769"/>
            <a:ext cx="8143875" cy="649605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B3BB94F-387E-4226-BC73-1B69AB0818E4}"/>
              </a:ext>
            </a:extLst>
          </p:cNvPr>
          <p:cNvSpPr/>
          <p:nvPr/>
        </p:nvSpPr>
        <p:spPr>
          <a:xfrm>
            <a:off x="369106" y="644854"/>
            <a:ext cx="1722782" cy="1598075"/>
          </a:xfrm>
          <a:prstGeom prst="wedgeRectCallout">
            <a:avLst>
              <a:gd name="adj1" fmla="val 282849"/>
              <a:gd name="adj2" fmla="val 159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Natuurlijke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inrichting</a:t>
            </a:r>
            <a:r>
              <a:rPr lang="en-GB" sz="2400" dirty="0">
                <a:solidFill>
                  <a:schemeClr val="tx1"/>
                </a:solidFill>
              </a:rPr>
              <a:t> van de </a:t>
            </a:r>
            <a:r>
              <a:rPr lang="en-GB" sz="2400" dirty="0" err="1">
                <a:solidFill>
                  <a:schemeClr val="tx1"/>
                </a:solidFill>
              </a:rPr>
              <a:t>beek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0BC86F4-A72F-4C3C-ADFD-0E40994B29E1}"/>
              </a:ext>
            </a:extLst>
          </p:cNvPr>
          <p:cNvSpPr/>
          <p:nvPr/>
        </p:nvSpPr>
        <p:spPr>
          <a:xfrm>
            <a:off x="369106" y="2569734"/>
            <a:ext cx="1970490" cy="1896249"/>
          </a:xfrm>
          <a:prstGeom prst="wedgeRectCallout">
            <a:avLst>
              <a:gd name="adj1" fmla="val 145078"/>
              <a:gd name="adj2" fmla="val -1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Aanpassing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infrastructuur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63BA3AD-ED34-4510-A387-2A286270957C}"/>
              </a:ext>
            </a:extLst>
          </p:cNvPr>
          <p:cNvSpPr/>
          <p:nvPr/>
        </p:nvSpPr>
        <p:spPr>
          <a:xfrm>
            <a:off x="9492639" y="495768"/>
            <a:ext cx="1970490" cy="1896249"/>
          </a:xfrm>
          <a:prstGeom prst="wedgeRectCallout">
            <a:avLst>
              <a:gd name="adj1" fmla="val -148146"/>
              <a:gd name="adj2" fmla="val 76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Spons</a:t>
            </a:r>
            <a:r>
              <a:rPr lang="en-GB" sz="2400" dirty="0">
                <a:solidFill>
                  <a:schemeClr val="tx1"/>
                </a:solidFill>
              </a:rPr>
              <a:t>- en </a:t>
            </a:r>
            <a:r>
              <a:rPr lang="en-GB" sz="2400" dirty="0" err="1">
                <a:solidFill>
                  <a:schemeClr val="tx1"/>
                </a:solidFill>
              </a:rPr>
              <a:t>bufferwerking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bodem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verbeteren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55CF7EC-F431-46AF-B3F8-0476A0324303}"/>
              </a:ext>
            </a:extLst>
          </p:cNvPr>
          <p:cNvSpPr/>
          <p:nvPr/>
        </p:nvSpPr>
        <p:spPr>
          <a:xfrm>
            <a:off x="9183754" y="3517858"/>
            <a:ext cx="2279375" cy="1896249"/>
          </a:xfrm>
          <a:prstGeom prst="wedgeRectCallout">
            <a:avLst>
              <a:gd name="adj1" fmla="val -103266"/>
              <a:gd name="adj2" fmla="val 16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Tools:</a:t>
            </a:r>
          </a:p>
          <a:p>
            <a:pPr marL="342900" indent="-342900">
              <a:buFontTx/>
              <a:buChar char="-"/>
            </a:pPr>
            <a:r>
              <a:rPr lang="en-GB" sz="2400" dirty="0" err="1">
                <a:solidFill>
                  <a:schemeClr val="tx1"/>
                </a:solidFill>
              </a:rPr>
              <a:t>perceel</a:t>
            </a:r>
            <a:r>
              <a:rPr lang="en-GB" sz="2400" dirty="0">
                <a:solidFill>
                  <a:schemeClr val="tx1"/>
                </a:solidFill>
              </a:rPr>
              <a:t> &amp; regional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effect </a:t>
            </a:r>
            <a:r>
              <a:rPr lang="en-GB" sz="2400" dirty="0" err="1">
                <a:solidFill>
                  <a:schemeClr val="tx1"/>
                </a:solidFill>
              </a:rPr>
              <a:t>bepaling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F11B7B-EA67-48AB-8A50-6831DA2161C2}"/>
              </a:ext>
            </a:extLst>
          </p:cNvPr>
          <p:cNvSpPr/>
          <p:nvPr/>
        </p:nvSpPr>
        <p:spPr>
          <a:xfrm>
            <a:off x="369106" y="4780776"/>
            <a:ext cx="3340048" cy="1896249"/>
          </a:xfrm>
          <a:prstGeom prst="wedgeRectCallout">
            <a:avLst>
              <a:gd name="adj1" fmla="val 89187"/>
              <a:gd name="adj2" fmla="val -622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Participatieve</a:t>
            </a:r>
            <a:r>
              <a:rPr lang="en-GB" sz="2400" dirty="0">
                <a:solidFill>
                  <a:schemeClr val="tx1"/>
                </a:solidFill>
              </a:rPr>
              <a:t>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Ontwikkelpaden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sturingsinstrumenten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C2CA4B4-A70E-465F-AFD7-D6FFFE4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80" y="495769"/>
            <a:ext cx="8143875" cy="649605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B3BB94F-387E-4226-BC73-1B69AB0818E4}"/>
              </a:ext>
            </a:extLst>
          </p:cNvPr>
          <p:cNvSpPr/>
          <p:nvPr/>
        </p:nvSpPr>
        <p:spPr>
          <a:xfrm>
            <a:off x="369106" y="644854"/>
            <a:ext cx="1722782" cy="1598075"/>
          </a:xfrm>
          <a:prstGeom prst="wedgeRectCallout">
            <a:avLst>
              <a:gd name="adj1" fmla="val 282849"/>
              <a:gd name="adj2" fmla="val 159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Natuurlijke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inrichting</a:t>
            </a:r>
            <a:r>
              <a:rPr lang="en-GB" sz="2400" dirty="0">
                <a:solidFill>
                  <a:schemeClr val="tx1"/>
                </a:solidFill>
              </a:rPr>
              <a:t> van de </a:t>
            </a:r>
            <a:r>
              <a:rPr lang="en-GB" sz="2400" dirty="0" err="1">
                <a:solidFill>
                  <a:schemeClr val="tx1"/>
                </a:solidFill>
              </a:rPr>
              <a:t>beek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0BC86F4-A72F-4C3C-ADFD-0E40994B29E1}"/>
              </a:ext>
            </a:extLst>
          </p:cNvPr>
          <p:cNvSpPr/>
          <p:nvPr/>
        </p:nvSpPr>
        <p:spPr>
          <a:xfrm>
            <a:off x="369106" y="2569734"/>
            <a:ext cx="1970490" cy="1896249"/>
          </a:xfrm>
          <a:prstGeom prst="wedgeRectCallout">
            <a:avLst>
              <a:gd name="adj1" fmla="val 145078"/>
              <a:gd name="adj2" fmla="val -1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Aanpassing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infrastructuur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63BA3AD-ED34-4510-A387-2A286270957C}"/>
              </a:ext>
            </a:extLst>
          </p:cNvPr>
          <p:cNvSpPr/>
          <p:nvPr/>
        </p:nvSpPr>
        <p:spPr>
          <a:xfrm>
            <a:off x="9492639" y="495768"/>
            <a:ext cx="1970490" cy="1896249"/>
          </a:xfrm>
          <a:prstGeom prst="wedgeRectCallout">
            <a:avLst>
              <a:gd name="adj1" fmla="val -148146"/>
              <a:gd name="adj2" fmla="val 76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Spons</a:t>
            </a:r>
            <a:r>
              <a:rPr lang="en-GB" sz="2400" dirty="0">
                <a:solidFill>
                  <a:schemeClr val="tx1"/>
                </a:solidFill>
              </a:rPr>
              <a:t>- en </a:t>
            </a:r>
            <a:r>
              <a:rPr lang="en-GB" sz="2400" dirty="0" err="1">
                <a:solidFill>
                  <a:schemeClr val="tx1"/>
                </a:solidFill>
              </a:rPr>
              <a:t>bufferwerking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bodem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verbeteren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55CF7EC-F431-46AF-B3F8-0476A0324303}"/>
              </a:ext>
            </a:extLst>
          </p:cNvPr>
          <p:cNvSpPr/>
          <p:nvPr/>
        </p:nvSpPr>
        <p:spPr>
          <a:xfrm>
            <a:off x="9183754" y="3517858"/>
            <a:ext cx="2279375" cy="1896249"/>
          </a:xfrm>
          <a:prstGeom prst="wedgeRectCallout">
            <a:avLst>
              <a:gd name="adj1" fmla="val -103266"/>
              <a:gd name="adj2" fmla="val 16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Tools:</a:t>
            </a:r>
          </a:p>
          <a:p>
            <a:pPr marL="342900" indent="-342900">
              <a:buFontTx/>
              <a:buChar char="-"/>
            </a:pPr>
            <a:r>
              <a:rPr lang="en-GB" sz="2400" dirty="0" err="1">
                <a:solidFill>
                  <a:schemeClr val="tx1"/>
                </a:solidFill>
              </a:rPr>
              <a:t>perceel</a:t>
            </a:r>
            <a:r>
              <a:rPr lang="en-GB" sz="2400" dirty="0">
                <a:solidFill>
                  <a:schemeClr val="tx1"/>
                </a:solidFill>
              </a:rPr>
              <a:t> &amp; regional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effect </a:t>
            </a:r>
            <a:r>
              <a:rPr lang="en-GB" sz="2400" dirty="0" err="1">
                <a:solidFill>
                  <a:schemeClr val="tx1"/>
                </a:solidFill>
              </a:rPr>
              <a:t>bepaling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F11B7B-EA67-48AB-8A50-6831DA2161C2}"/>
              </a:ext>
            </a:extLst>
          </p:cNvPr>
          <p:cNvSpPr/>
          <p:nvPr/>
        </p:nvSpPr>
        <p:spPr>
          <a:xfrm>
            <a:off x="369106" y="4780776"/>
            <a:ext cx="3340048" cy="1896249"/>
          </a:xfrm>
          <a:prstGeom prst="wedgeRectCallout">
            <a:avLst>
              <a:gd name="adj1" fmla="val 89187"/>
              <a:gd name="adj2" fmla="val -622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Participatieve</a:t>
            </a:r>
            <a:r>
              <a:rPr lang="en-GB" sz="2400" dirty="0">
                <a:solidFill>
                  <a:schemeClr val="tx1"/>
                </a:solidFill>
              </a:rPr>
              <a:t>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Ontwikkelpaden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sturingsinstrumenten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EBBE96-71D5-4E6C-BCDF-4B570D2DA86C}"/>
              </a:ext>
            </a:extLst>
          </p:cNvPr>
          <p:cNvSpPr txBox="1">
            <a:spLocks/>
          </p:cNvSpPr>
          <p:nvPr/>
        </p:nvSpPr>
        <p:spPr bwMode="auto">
          <a:xfrm>
            <a:off x="0" y="97667"/>
            <a:ext cx="1208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 err="1"/>
              <a:t>Samenhang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402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C2CA4B4-A70E-465F-AFD7-D6FFFE4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80" y="495769"/>
            <a:ext cx="8143875" cy="649605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B3BB94F-387E-4226-BC73-1B69AB0818E4}"/>
              </a:ext>
            </a:extLst>
          </p:cNvPr>
          <p:cNvSpPr/>
          <p:nvPr/>
        </p:nvSpPr>
        <p:spPr>
          <a:xfrm>
            <a:off x="369106" y="644854"/>
            <a:ext cx="1722782" cy="1598075"/>
          </a:xfrm>
          <a:prstGeom prst="wedgeRectCallout">
            <a:avLst>
              <a:gd name="adj1" fmla="val 282849"/>
              <a:gd name="adj2" fmla="val 159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Natuurlijke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inrichting</a:t>
            </a:r>
            <a:r>
              <a:rPr lang="en-GB" sz="2400" dirty="0">
                <a:solidFill>
                  <a:schemeClr val="tx1"/>
                </a:solidFill>
              </a:rPr>
              <a:t> van de </a:t>
            </a:r>
            <a:r>
              <a:rPr lang="en-GB" sz="2400" dirty="0" err="1">
                <a:solidFill>
                  <a:schemeClr val="tx1"/>
                </a:solidFill>
              </a:rPr>
              <a:t>beek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0BC86F4-A72F-4C3C-ADFD-0E40994B29E1}"/>
              </a:ext>
            </a:extLst>
          </p:cNvPr>
          <p:cNvSpPr/>
          <p:nvPr/>
        </p:nvSpPr>
        <p:spPr>
          <a:xfrm>
            <a:off x="369106" y="2569734"/>
            <a:ext cx="1970490" cy="1896249"/>
          </a:xfrm>
          <a:prstGeom prst="wedgeRectCallout">
            <a:avLst>
              <a:gd name="adj1" fmla="val 145078"/>
              <a:gd name="adj2" fmla="val -1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Aanpassing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infrastructuur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63BA3AD-ED34-4510-A387-2A286270957C}"/>
              </a:ext>
            </a:extLst>
          </p:cNvPr>
          <p:cNvSpPr/>
          <p:nvPr/>
        </p:nvSpPr>
        <p:spPr>
          <a:xfrm>
            <a:off x="9492639" y="495768"/>
            <a:ext cx="1970490" cy="1896249"/>
          </a:xfrm>
          <a:prstGeom prst="wedgeRectCallout">
            <a:avLst>
              <a:gd name="adj1" fmla="val -148146"/>
              <a:gd name="adj2" fmla="val 76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Spons</a:t>
            </a:r>
            <a:r>
              <a:rPr lang="en-GB" sz="2400" dirty="0">
                <a:solidFill>
                  <a:schemeClr val="tx1"/>
                </a:solidFill>
              </a:rPr>
              <a:t>- en </a:t>
            </a:r>
            <a:r>
              <a:rPr lang="en-GB" sz="2400" dirty="0" err="1">
                <a:solidFill>
                  <a:schemeClr val="tx1"/>
                </a:solidFill>
              </a:rPr>
              <a:t>bufferwerking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bodem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verbeteren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55CF7EC-F431-46AF-B3F8-0476A0324303}"/>
              </a:ext>
            </a:extLst>
          </p:cNvPr>
          <p:cNvSpPr/>
          <p:nvPr/>
        </p:nvSpPr>
        <p:spPr>
          <a:xfrm>
            <a:off x="9183754" y="3517858"/>
            <a:ext cx="2279375" cy="1896249"/>
          </a:xfrm>
          <a:prstGeom prst="wedgeRectCallout">
            <a:avLst>
              <a:gd name="adj1" fmla="val -103266"/>
              <a:gd name="adj2" fmla="val 16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Tools:</a:t>
            </a:r>
          </a:p>
          <a:p>
            <a:pPr marL="342900" indent="-342900">
              <a:buFontTx/>
              <a:buChar char="-"/>
            </a:pPr>
            <a:r>
              <a:rPr lang="en-GB" sz="2400" dirty="0" err="1">
                <a:solidFill>
                  <a:schemeClr val="tx1"/>
                </a:solidFill>
              </a:rPr>
              <a:t>perceel</a:t>
            </a:r>
            <a:r>
              <a:rPr lang="en-GB" sz="2400" dirty="0">
                <a:solidFill>
                  <a:schemeClr val="tx1"/>
                </a:solidFill>
              </a:rPr>
              <a:t> &amp; regional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effect </a:t>
            </a:r>
            <a:r>
              <a:rPr lang="en-GB" sz="2400" dirty="0" err="1">
                <a:solidFill>
                  <a:schemeClr val="tx1"/>
                </a:solidFill>
              </a:rPr>
              <a:t>bepaling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F11B7B-EA67-48AB-8A50-6831DA2161C2}"/>
              </a:ext>
            </a:extLst>
          </p:cNvPr>
          <p:cNvSpPr/>
          <p:nvPr/>
        </p:nvSpPr>
        <p:spPr>
          <a:xfrm>
            <a:off x="369106" y="4780776"/>
            <a:ext cx="3340048" cy="1896249"/>
          </a:xfrm>
          <a:prstGeom prst="wedgeRectCallout">
            <a:avLst>
              <a:gd name="adj1" fmla="val 89187"/>
              <a:gd name="adj2" fmla="val -622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Participatieve</a:t>
            </a:r>
            <a:r>
              <a:rPr lang="en-GB" sz="2400" dirty="0">
                <a:solidFill>
                  <a:schemeClr val="tx1"/>
                </a:solidFill>
              </a:rPr>
              <a:t>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Ontwikkelpaden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sturingsinstrumenten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AE02C28-773E-49A2-95CF-BABC0AD8C4F0}"/>
              </a:ext>
            </a:extLst>
          </p:cNvPr>
          <p:cNvSpPr/>
          <p:nvPr/>
        </p:nvSpPr>
        <p:spPr>
          <a:xfrm>
            <a:off x="3061253" y="-194604"/>
            <a:ext cx="4691270" cy="2586621"/>
          </a:xfrm>
          <a:prstGeom prst="wedgeEllipseCallout">
            <a:avLst>
              <a:gd name="adj1" fmla="val 30580"/>
              <a:gd name="adj2" fmla="val 917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Wat kan een particuliere grondeigenaar met 4 ha beekdal grond bijdragen aan een klimaat robuust systeem?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0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52355E50-4F58-4523-A2C5-19820BA5A2AF}"/>
              </a:ext>
            </a:extLst>
          </p:cNvPr>
          <p:cNvSpPr txBox="1">
            <a:spLocks/>
          </p:cNvSpPr>
          <p:nvPr/>
        </p:nvSpPr>
        <p:spPr bwMode="auto">
          <a:xfrm>
            <a:off x="491642" y="230188"/>
            <a:ext cx="844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nl-NL" dirty="0"/>
              <a:t>Wat is robuust? Denken in kansen 3/3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68D84A36-4CFB-4BDF-8A3D-CDD77091B2C3}"/>
              </a:ext>
            </a:extLst>
          </p:cNvPr>
          <p:cNvSpPr txBox="1">
            <a:spLocks/>
          </p:cNvSpPr>
          <p:nvPr/>
        </p:nvSpPr>
        <p:spPr bwMode="auto">
          <a:xfrm>
            <a:off x="951060" y="2118062"/>
            <a:ext cx="8521188" cy="1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1pPr>
            <a:lvl2pPr marL="982663" indent="-28575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2pPr>
            <a:lvl3pPr marL="1879600" indent="-319088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3pPr>
            <a:lvl4pPr marL="2692400" indent="-360363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baseline="0">
                <a:solidFill>
                  <a:schemeClr val="bg2"/>
                </a:solidFill>
                <a:latin typeface="Verdana" pitchFamily="34" charset="0"/>
              </a:defRPr>
            </a:lvl4pPr>
            <a:lvl5pPr marL="3405188" indent="-3524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Niet</a:t>
            </a:r>
            <a:r>
              <a:rPr lang="en-US" dirty="0"/>
              <a:t> angst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negatieve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van </a:t>
            </a:r>
            <a:r>
              <a:rPr lang="en-US" dirty="0" err="1"/>
              <a:t>klimaatverandering</a:t>
            </a:r>
            <a:r>
              <a:rPr lang="en-US" dirty="0"/>
              <a:t>, maar </a:t>
            </a:r>
            <a:r>
              <a:rPr lang="en-US" dirty="0" err="1"/>
              <a:t>innovatie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de </a:t>
            </a:r>
            <a:r>
              <a:rPr lang="en-US" dirty="0" err="1"/>
              <a:t>drijvende</a:t>
            </a:r>
            <a:r>
              <a:rPr lang="en-US" dirty="0"/>
              <a:t> </a:t>
            </a:r>
            <a:r>
              <a:rPr lang="en-US" dirty="0" err="1"/>
              <a:t>kracht</a:t>
            </a:r>
            <a:r>
              <a:rPr lang="en-US" dirty="0"/>
              <a:t> achter </a:t>
            </a:r>
            <a:r>
              <a:rPr lang="en-US" dirty="0" err="1"/>
              <a:t>klimaatrobuustheid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 </a:t>
            </a:r>
          </a:p>
        </p:txBody>
      </p:sp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9C02AF32-DA6B-4264-9240-8692CED58F51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E49C64-E006-4355-9A3A-8120BAF53462}"/>
              </a:ext>
            </a:extLst>
          </p:cNvPr>
          <p:cNvSpPr/>
          <p:nvPr/>
        </p:nvSpPr>
        <p:spPr>
          <a:xfrm>
            <a:off x="0" y="5981481"/>
            <a:ext cx="8830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Vertaald en aangepast: Kabat, P., Vellinga, P.,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Vierssen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, W. van, Veraart, J.A.,  Aerts, J., 2005.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Climate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proofing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the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rPr>
              <a:t> Netherlands. Nature, vol. 438, p. 283-284</a:t>
            </a:r>
          </a:p>
        </p:txBody>
      </p:sp>
    </p:spTree>
    <p:extLst>
      <p:ext uri="{BB962C8B-B14F-4D97-AF65-F5344CB8AC3E}">
        <p14:creationId xmlns:p14="http://schemas.microsoft.com/office/powerpoint/2010/main" val="3459528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915F0A-F6F5-48FD-8FB2-8627289E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7" y="1"/>
            <a:ext cx="11242624" cy="6858000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F5250E-AED5-4AD9-901A-BA413184B76A}"/>
              </a:ext>
            </a:extLst>
          </p:cNvPr>
          <p:cNvSpPr txBox="1">
            <a:spLocks/>
          </p:cNvSpPr>
          <p:nvPr/>
        </p:nvSpPr>
        <p:spPr>
          <a:xfrm>
            <a:off x="9105817" y="584734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D2696-F427-49DC-B34D-7BDEC07E27F5}"/>
              </a:ext>
            </a:extLst>
          </p:cNvPr>
          <p:cNvSpPr txBox="1"/>
          <p:nvPr/>
        </p:nvSpPr>
        <p:spPr>
          <a:xfrm rot="5400000">
            <a:off x="9678170" y="3002769"/>
            <a:ext cx="4735592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Bron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: https://www.wur.nl/nl/Dossiers/dossier/Nederland-in-2120.htm</a:t>
            </a:r>
          </a:p>
        </p:txBody>
      </p:sp>
    </p:spTree>
    <p:extLst>
      <p:ext uri="{BB962C8B-B14F-4D97-AF65-F5344CB8AC3E}">
        <p14:creationId xmlns:p14="http://schemas.microsoft.com/office/powerpoint/2010/main" val="362235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1" y="141668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Inhoud</a:t>
            </a:r>
            <a:endParaRPr lang="en-GB" sz="4800" dirty="0">
              <a:solidFill>
                <a:srgbClr val="46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5F1C12-AB56-40DC-A611-E94948F15C41}"/>
              </a:ext>
            </a:extLst>
          </p:cNvPr>
          <p:cNvSpPr txBox="1">
            <a:spLocks/>
          </p:cNvSpPr>
          <p:nvPr/>
        </p:nvSpPr>
        <p:spPr bwMode="auto">
          <a:xfrm>
            <a:off x="421200" y="1835249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7450" marR="0" lvl="1" indent="-4572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+mj-lt"/>
              <a:buAutoNum type="arabicPeriod"/>
              <a:tabLst/>
              <a:defRPr/>
            </a:pPr>
            <a:r>
              <a:rPr lang="en-GB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Kernpunten</a:t>
            </a:r>
            <a:endParaRPr lang="en-GB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1187450" marR="0" lvl="1" indent="-4572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+mj-lt"/>
              <a:buAutoNum type="arabicPeriod"/>
              <a:tabLst/>
              <a:defRPr/>
            </a:pPr>
            <a:r>
              <a:rPr lang="en-GB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Drie</a:t>
            </a:r>
            <a:r>
              <a:rPr lang="en-GB" sz="2400" b="1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definities</a:t>
            </a:r>
            <a:r>
              <a:rPr lang="en-GB" sz="2400" b="1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van </a:t>
            </a:r>
            <a:r>
              <a:rPr lang="en-GB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robuust</a:t>
            </a:r>
            <a:endParaRPr lang="en-GB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1187450" marR="0" lvl="1" indent="-4572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+mj-lt"/>
              <a:buAutoNum type="arabicPeriod"/>
              <a:tabLst/>
              <a:defRPr/>
            </a:pPr>
            <a:r>
              <a:rPr lang="en-GB" sz="2400" b="1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Stand van </a:t>
            </a:r>
            <a:r>
              <a:rPr lang="en-GB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zaken</a:t>
            </a:r>
            <a:endParaRPr lang="en-GB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1187450" marR="0" lvl="1" indent="-4572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+mj-lt"/>
              <a:buAutoNum type="arabicPeriod"/>
              <a:tabLst/>
              <a:defRPr/>
            </a:pPr>
            <a:r>
              <a:rPr lang="en-GB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Conclusies</a:t>
            </a:r>
            <a:endParaRPr lang="en-GB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730250" marR="0" lvl="1" indent="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None/>
              <a:tabLst/>
              <a:defRPr/>
            </a:pPr>
            <a:endParaRPr lang="en-GB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+mj-lt"/>
              <a:buAutoNum type="arabicPeriod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1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59093A-0BB9-44A2-A683-B70CC82E59B8}"/>
              </a:ext>
            </a:extLst>
          </p:cNvPr>
          <p:cNvSpPr txBox="1">
            <a:spLocks/>
          </p:cNvSpPr>
          <p:nvPr/>
        </p:nvSpPr>
        <p:spPr bwMode="auto">
          <a:xfrm>
            <a:off x="6096000" y="413380"/>
            <a:ext cx="327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err="1"/>
              <a:t>Transitie</a:t>
            </a:r>
            <a:r>
              <a:rPr lang="en-US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3C637-0BF6-4A1E-9F05-E04F15C8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62" y="167508"/>
            <a:ext cx="4647626" cy="6522984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89F4C5-4BCC-4A06-95F0-EA073F93AAFB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rm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3621D-7136-4D58-9D89-731D26AD74C0}"/>
              </a:ext>
            </a:extLst>
          </p:cNvPr>
          <p:cNvSpPr txBox="1"/>
          <p:nvPr/>
        </p:nvSpPr>
        <p:spPr>
          <a:xfrm rot="16200000">
            <a:off x="-2358867" y="2868379"/>
            <a:ext cx="5202065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Bron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 </a:t>
            </a: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figuur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: https://www.wur.nl/nl/Dossiers/dossier/Nederland-in-2120.htm</a:t>
            </a:r>
          </a:p>
        </p:txBody>
      </p:sp>
    </p:spTree>
    <p:extLst>
      <p:ext uri="{BB962C8B-B14F-4D97-AF65-F5344CB8AC3E}">
        <p14:creationId xmlns:p14="http://schemas.microsoft.com/office/powerpoint/2010/main" val="216100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59093A-0BB9-44A2-A683-B70CC82E59B8}"/>
              </a:ext>
            </a:extLst>
          </p:cNvPr>
          <p:cNvSpPr txBox="1">
            <a:spLocks/>
          </p:cNvSpPr>
          <p:nvPr/>
        </p:nvSpPr>
        <p:spPr bwMode="auto">
          <a:xfrm>
            <a:off x="6096000" y="413380"/>
            <a:ext cx="327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err="1"/>
              <a:t>Transitie</a:t>
            </a:r>
            <a:r>
              <a:rPr lang="en-US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3C637-0BF6-4A1E-9F05-E04F15C8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62" y="167508"/>
            <a:ext cx="4647626" cy="6522984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89F4C5-4BCC-4A06-95F0-EA073F93AAFB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rm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3621D-7136-4D58-9D89-731D26AD74C0}"/>
              </a:ext>
            </a:extLst>
          </p:cNvPr>
          <p:cNvSpPr txBox="1"/>
          <p:nvPr/>
        </p:nvSpPr>
        <p:spPr>
          <a:xfrm rot="16200000">
            <a:off x="-2358867" y="2868379"/>
            <a:ext cx="5202065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Bron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 </a:t>
            </a: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figuur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: https://www.wur.nl/nl/Dossiers/dossier/Nederland-in-2120.htm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262752C-9612-4323-8C06-F5215C541969}"/>
              </a:ext>
            </a:extLst>
          </p:cNvPr>
          <p:cNvSpPr/>
          <p:nvPr/>
        </p:nvSpPr>
        <p:spPr>
          <a:xfrm>
            <a:off x="7736754" y="1107398"/>
            <a:ext cx="3996736" cy="4121426"/>
          </a:xfrm>
          <a:prstGeom prst="wedgeEllipseCallout">
            <a:avLst>
              <a:gd name="adj1" fmla="val -111918"/>
              <a:gd name="adj2" fmla="val 2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Wat betekenen de resultaten van </a:t>
            </a:r>
            <a:r>
              <a:rPr lang="nl-NL" sz="2800" dirty="0" err="1">
                <a:solidFill>
                  <a:schemeClr val="tx1"/>
                </a:solidFill>
              </a:rPr>
              <a:t>Lumbricus</a:t>
            </a:r>
            <a:r>
              <a:rPr lang="nl-NL" sz="2800" dirty="0">
                <a:solidFill>
                  <a:schemeClr val="tx1"/>
                </a:solidFill>
              </a:rPr>
              <a:t> voor de RO (op de hoge zandgronden) 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5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DA49D8D-12C3-4EC8-9C18-5F6709355ED6}"/>
              </a:ext>
            </a:extLst>
          </p:cNvPr>
          <p:cNvSpPr txBox="1">
            <a:spLocks/>
          </p:cNvSpPr>
          <p:nvPr/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Stand van </a:t>
            </a:r>
            <a:r>
              <a:rPr lang="en-GB" dirty="0" err="1"/>
              <a:t>zaken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99AD1C3-73A3-4AF0-ABDC-47229CAA4D35}"/>
              </a:ext>
            </a:extLst>
          </p:cNvPr>
          <p:cNvSpPr txBox="1">
            <a:spLocks/>
          </p:cNvSpPr>
          <p:nvPr/>
        </p:nvSpPr>
        <p:spPr bwMode="auto">
          <a:xfrm>
            <a:off x="991043" y="1625224"/>
            <a:ext cx="10485339" cy="44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1pPr>
            <a:lvl2pPr marL="982663" lvl="1" indent="-28575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2pPr>
            <a:lvl3pPr marL="1879600" indent="-319088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3pPr>
            <a:lvl4pPr marL="2692400" indent="-360363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baseline="0">
                <a:solidFill>
                  <a:schemeClr val="bg2"/>
                </a:solidFill>
                <a:latin typeface="Verdana" pitchFamily="34" charset="0"/>
              </a:defRPr>
            </a:lvl4pPr>
            <a:lvl5pPr marL="3405188" indent="-3524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dirty="0"/>
              <a:t>Monitor Nationale Omgevingsvisie 2020: </a:t>
            </a:r>
          </a:p>
          <a:p>
            <a:pPr lvl="1"/>
            <a:r>
              <a:rPr lang="nl-NL" dirty="0"/>
              <a:t>“Het beleid voor ruimtelijke adaptatie is nog grotendeels in ontwikkeling; in hoeverre doelen worden gehaald, is dus nog niet te zeggen”.</a:t>
            </a:r>
          </a:p>
          <a:p>
            <a:r>
              <a:rPr lang="nl-NL" dirty="0"/>
              <a:t>Staat van Water (2019):</a:t>
            </a:r>
          </a:p>
          <a:p>
            <a:pPr lvl="1"/>
            <a:r>
              <a:rPr lang="nl-NL" dirty="0"/>
              <a:t>We hebben een NAS en een DP, Stresstesten, Beleidstafel droogte, pilots.</a:t>
            </a:r>
          </a:p>
          <a:p>
            <a:r>
              <a:rPr lang="nl-NL" dirty="0"/>
              <a:t>Deltaprogramma 2021: </a:t>
            </a:r>
          </a:p>
          <a:p>
            <a:pPr lvl="1"/>
            <a:r>
              <a:rPr lang="nl-NL" dirty="0"/>
              <a:t>Transitie naar actief grondwaterbeheer.</a:t>
            </a:r>
          </a:p>
          <a:p>
            <a:pPr lvl="1"/>
            <a:r>
              <a:rPr lang="nl-NL" dirty="0"/>
              <a:t>Conserveren, aanvoeren en accepteren/adapteren. </a:t>
            </a:r>
          </a:p>
          <a:p>
            <a:pPr lvl="1"/>
            <a:r>
              <a:rPr lang="nl-NL" dirty="0"/>
              <a:t>Gebiedsgerichte dialogen.</a:t>
            </a:r>
          </a:p>
          <a:p>
            <a:r>
              <a:rPr lang="nl-NL" dirty="0"/>
              <a:t>Er is beleid, maar...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76B5C67-B812-42B6-BCD7-BB0547386B36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7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711B39DD-926C-456F-B669-0E5CC2016A4C}"/>
              </a:ext>
            </a:extLst>
          </p:cNvPr>
          <p:cNvSpPr txBox="1">
            <a:spLocks/>
          </p:cNvSpPr>
          <p:nvPr/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Stand van </a:t>
            </a:r>
            <a:r>
              <a:rPr lang="en-GB" dirty="0" err="1"/>
              <a:t>zaken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57FDD7F-1F01-41A0-A74F-CAD25F60CF38}"/>
              </a:ext>
            </a:extLst>
          </p:cNvPr>
          <p:cNvSpPr txBox="1">
            <a:spLocks/>
          </p:cNvSpPr>
          <p:nvPr/>
        </p:nvSpPr>
        <p:spPr bwMode="auto">
          <a:xfrm>
            <a:off x="1202771" y="1652119"/>
            <a:ext cx="9255947" cy="440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1pPr>
            <a:lvl2pPr marL="982663" lvl="1" indent="-28575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2pPr>
            <a:lvl3pPr marL="1879600" indent="-319088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3pPr>
            <a:lvl4pPr marL="2692400" indent="-360363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baseline="0">
                <a:solidFill>
                  <a:schemeClr val="bg2"/>
                </a:solidFill>
                <a:latin typeface="Verdana" pitchFamily="34" charset="0"/>
              </a:defRPr>
            </a:lvl4pPr>
            <a:lvl5pPr marL="3405188" indent="-3524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dirty="0"/>
              <a:t>Er is beleid, maar...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Padafhankelijkheid</a:t>
            </a:r>
            <a:r>
              <a:rPr lang="en-GB" dirty="0"/>
              <a:t> </a:t>
            </a:r>
            <a:r>
              <a:rPr lang="en-GB" dirty="0" err="1"/>
              <a:t>huidige</a:t>
            </a:r>
            <a:r>
              <a:rPr lang="en-GB" dirty="0"/>
              <a:t> </a:t>
            </a:r>
            <a:r>
              <a:rPr lang="en-GB" dirty="0" err="1"/>
              <a:t>waterbeheersysteem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projecten</a:t>
            </a:r>
            <a:r>
              <a:rPr lang="en-GB" dirty="0"/>
              <a:t> en pilots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Gefragmenteerde</a:t>
            </a:r>
            <a:r>
              <a:rPr lang="en-GB" dirty="0"/>
              <a:t> </a:t>
            </a:r>
            <a:r>
              <a:rPr lang="en-GB" dirty="0" err="1"/>
              <a:t>aanpak</a:t>
            </a:r>
            <a:r>
              <a:rPr lang="en-GB" dirty="0"/>
              <a:t> tot nu toe. </a:t>
            </a:r>
            <a:r>
              <a:rPr lang="en-GB" dirty="0" err="1"/>
              <a:t>Weinig</a:t>
            </a:r>
            <a:r>
              <a:rPr lang="en-GB" dirty="0"/>
              <a:t> </a:t>
            </a:r>
            <a:r>
              <a:rPr lang="en-GB" dirty="0" err="1"/>
              <a:t>samenhang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‘</a:t>
            </a:r>
            <a:r>
              <a:rPr lang="en-GB" dirty="0" err="1"/>
              <a:t>waan</a:t>
            </a:r>
            <a:r>
              <a:rPr lang="en-GB" dirty="0"/>
              <a:t> van de </a:t>
            </a:r>
            <a:r>
              <a:rPr lang="en-GB" dirty="0" err="1"/>
              <a:t>dag</a:t>
            </a:r>
            <a:r>
              <a:rPr lang="en-GB" dirty="0"/>
              <a:t>’ en </a:t>
            </a:r>
            <a:r>
              <a:rPr lang="en-GB" dirty="0" err="1"/>
              <a:t>gewenste</a:t>
            </a:r>
            <a:r>
              <a:rPr lang="en-GB" dirty="0"/>
              <a:t> </a:t>
            </a:r>
            <a:r>
              <a:rPr lang="en-GB" dirty="0" err="1"/>
              <a:t>klimaat</a:t>
            </a:r>
            <a:r>
              <a:rPr lang="en-GB" dirty="0"/>
              <a:t> </a:t>
            </a:r>
            <a:r>
              <a:rPr lang="en-GB" dirty="0" err="1"/>
              <a:t>robuuste</a:t>
            </a:r>
            <a:r>
              <a:rPr lang="en-GB" dirty="0"/>
              <a:t> </a:t>
            </a:r>
            <a:r>
              <a:rPr lang="en-GB" dirty="0" err="1"/>
              <a:t>toekomst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Aandacht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overstromingen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2016 en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droogte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2018/19.</a:t>
            </a:r>
          </a:p>
          <a:p>
            <a:pPr lvl="1"/>
            <a:r>
              <a:rPr lang="en-GB" dirty="0" err="1"/>
              <a:t>Prioriteit</a:t>
            </a:r>
            <a:r>
              <a:rPr lang="en-GB" dirty="0"/>
              <a:t> op KRW 2027.</a:t>
            </a:r>
          </a:p>
          <a:p>
            <a:pPr lvl="1"/>
            <a:r>
              <a:rPr lang="en-GB" dirty="0" err="1"/>
              <a:t>Energie</a:t>
            </a:r>
            <a:r>
              <a:rPr lang="en-GB" dirty="0"/>
              <a:t> en </a:t>
            </a:r>
            <a:r>
              <a:rPr lang="en-GB" dirty="0" err="1"/>
              <a:t>landbouw</a:t>
            </a:r>
            <a:r>
              <a:rPr lang="en-GB" dirty="0"/>
              <a:t> </a:t>
            </a:r>
            <a:r>
              <a:rPr lang="en-GB" dirty="0" err="1"/>
              <a:t>transities</a:t>
            </a:r>
            <a:r>
              <a:rPr lang="en-GB" dirty="0"/>
              <a:t>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459D1CD-9D54-4186-8DC6-CF0249226264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0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711B39DD-926C-456F-B669-0E5CC2016A4C}"/>
              </a:ext>
            </a:extLst>
          </p:cNvPr>
          <p:cNvSpPr txBox="1">
            <a:spLocks/>
          </p:cNvSpPr>
          <p:nvPr/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Stand van </a:t>
            </a:r>
            <a:r>
              <a:rPr lang="en-GB" dirty="0" err="1"/>
              <a:t>zaken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57FDD7F-1F01-41A0-A74F-CAD25F60CF38}"/>
              </a:ext>
            </a:extLst>
          </p:cNvPr>
          <p:cNvSpPr txBox="1">
            <a:spLocks/>
          </p:cNvSpPr>
          <p:nvPr/>
        </p:nvSpPr>
        <p:spPr bwMode="auto">
          <a:xfrm>
            <a:off x="1202771" y="1652119"/>
            <a:ext cx="9255947" cy="440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1pPr>
            <a:lvl2pPr marL="982663" lvl="1" indent="-28575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40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defRPr>
            </a:lvl2pPr>
            <a:lvl3pPr marL="1879600" indent="-319088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3pPr>
            <a:lvl4pPr marL="2692400" indent="-360363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baseline="0">
                <a:solidFill>
                  <a:schemeClr val="bg2"/>
                </a:solidFill>
                <a:latin typeface="Verdana" pitchFamily="34" charset="0"/>
              </a:defRPr>
            </a:lvl4pPr>
            <a:lvl5pPr marL="3405188" indent="-3524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dirty="0"/>
              <a:t>Er is beleid, maar...</a:t>
            </a:r>
          </a:p>
          <a:p>
            <a:endParaRPr lang="en-GB" dirty="0"/>
          </a:p>
          <a:p>
            <a:r>
              <a:rPr lang="en-GB" dirty="0" err="1"/>
              <a:t>Padafhankelijkheid</a:t>
            </a:r>
            <a:r>
              <a:rPr lang="en-GB" dirty="0"/>
              <a:t> </a:t>
            </a:r>
            <a:r>
              <a:rPr lang="en-GB" dirty="0" err="1"/>
              <a:t>huidige</a:t>
            </a:r>
            <a:r>
              <a:rPr lang="en-GB" dirty="0"/>
              <a:t> </a:t>
            </a:r>
            <a:r>
              <a:rPr lang="en-GB" dirty="0" err="1"/>
              <a:t>waterbeheersysteem</a:t>
            </a:r>
            <a:r>
              <a:rPr lang="en-GB" dirty="0"/>
              <a:t>.</a:t>
            </a:r>
          </a:p>
          <a:p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projecten</a:t>
            </a:r>
            <a:r>
              <a:rPr lang="en-GB" dirty="0"/>
              <a:t> en pilots</a:t>
            </a:r>
          </a:p>
          <a:p>
            <a:r>
              <a:rPr lang="en-GB" dirty="0" err="1"/>
              <a:t>Gefragmenteerde</a:t>
            </a:r>
            <a:r>
              <a:rPr lang="en-GB" dirty="0"/>
              <a:t> </a:t>
            </a:r>
            <a:r>
              <a:rPr lang="en-GB" dirty="0" err="1"/>
              <a:t>aanpak</a:t>
            </a:r>
            <a:r>
              <a:rPr lang="en-GB" dirty="0"/>
              <a:t> tot nu toe. </a:t>
            </a:r>
            <a:r>
              <a:rPr lang="en-GB" dirty="0" err="1"/>
              <a:t>Weinig</a:t>
            </a:r>
            <a:r>
              <a:rPr lang="en-GB" dirty="0"/>
              <a:t> </a:t>
            </a:r>
            <a:r>
              <a:rPr lang="en-GB" dirty="0" err="1"/>
              <a:t>samenhang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‘</a:t>
            </a:r>
            <a:r>
              <a:rPr lang="en-GB" dirty="0" err="1"/>
              <a:t>waan</a:t>
            </a:r>
            <a:r>
              <a:rPr lang="en-GB" dirty="0"/>
              <a:t> van de </a:t>
            </a:r>
            <a:r>
              <a:rPr lang="en-GB" dirty="0" err="1"/>
              <a:t>dag</a:t>
            </a:r>
            <a:r>
              <a:rPr lang="en-GB" dirty="0"/>
              <a:t>’ en </a:t>
            </a:r>
            <a:r>
              <a:rPr lang="en-GB" dirty="0" err="1"/>
              <a:t>gewenste</a:t>
            </a:r>
            <a:r>
              <a:rPr lang="en-GB" dirty="0"/>
              <a:t> </a:t>
            </a:r>
            <a:r>
              <a:rPr lang="en-GB" dirty="0" err="1"/>
              <a:t>klimaat</a:t>
            </a:r>
            <a:r>
              <a:rPr lang="en-GB" dirty="0"/>
              <a:t> </a:t>
            </a:r>
            <a:r>
              <a:rPr lang="en-GB" dirty="0" err="1"/>
              <a:t>robuuste</a:t>
            </a:r>
            <a:r>
              <a:rPr lang="en-GB" dirty="0"/>
              <a:t> </a:t>
            </a:r>
            <a:r>
              <a:rPr lang="en-GB" dirty="0" err="1"/>
              <a:t>toekomst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Aandacht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overstromingen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2016 en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droogte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2018/19.</a:t>
            </a:r>
          </a:p>
          <a:p>
            <a:pPr lvl="1"/>
            <a:r>
              <a:rPr lang="en-GB" dirty="0" err="1"/>
              <a:t>Prioriteit</a:t>
            </a:r>
            <a:r>
              <a:rPr lang="en-GB" dirty="0"/>
              <a:t> op KRW 2027.</a:t>
            </a:r>
          </a:p>
          <a:p>
            <a:pPr lvl="1"/>
            <a:r>
              <a:rPr lang="en-GB" dirty="0" err="1"/>
              <a:t>Energie</a:t>
            </a:r>
            <a:r>
              <a:rPr lang="en-GB" dirty="0"/>
              <a:t> en </a:t>
            </a:r>
            <a:r>
              <a:rPr lang="en-GB" dirty="0" err="1"/>
              <a:t>landbouw</a:t>
            </a:r>
            <a:r>
              <a:rPr lang="en-GB" dirty="0"/>
              <a:t> </a:t>
            </a:r>
            <a:r>
              <a:rPr lang="en-GB" dirty="0" err="1"/>
              <a:t>transities</a:t>
            </a:r>
            <a:r>
              <a:rPr lang="en-GB" dirty="0"/>
              <a:t>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459D1CD-9D54-4186-8DC6-CF0249226264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CCC3026-2D0D-4724-B285-8675552F939E}"/>
              </a:ext>
            </a:extLst>
          </p:cNvPr>
          <p:cNvSpPr/>
          <p:nvPr/>
        </p:nvSpPr>
        <p:spPr>
          <a:xfrm>
            <a:off x="7061496" y="113140"/>
            <a:ext cx="5130504" cy="3743241"/>
          </a:xfrm>
          <a:prstGeom prst="wedgeEllipseCallout">
            <a:avLst>
              <a:gd name="adj1" fmla="val -68768"/>
              <a:gd name="adj2" fmla="val 970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Hoe moeten we landbouw helpen om klimaat robuust te gaan ondernemen? hoe maatregelen te nemen tegen de stroom in? En welke maatregelen kunnen er worden genomen?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8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9064140-8E3A-4C1E-AD03-31656E11681D}"/>
              </a:ext>
            </a:extLst>
          </p:cNvPr>
          <p:cNvSpPr txBox="1">
            <a:spLocks/>
          </p:cNvSpPr>
          <p:nvPr/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 err="1"/>
              <a:t>Conclusies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2EF734A-7941-46F3-9FF6-4E90EAB86897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079942-F16A-400B-AE5D-9ED89A705E2F}"/>
              </a:ext>
            </a:extLst>
          </p:cNvPr>
          <p:cNvSpPr txBox="1">
            <a:spLocks/>
          </p:cNvSpPr>
          <p:nvPr/>
        </p:nvSpPr>
        <p:spPr bwMode="auto">
          <a:xfrm>
            <a:off x="491641" y="2164999"/>
            <a:ext cx="10520916" cy="386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Klimaat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robuust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: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reduceren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risico’s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tot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een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maatschappelijk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en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economisch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aanvaardbare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nivau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en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kansen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ontwikkelen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Padafhankelijkheid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en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fragmentatie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zijn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nog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groot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Onzekerheden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:</a:t>
            </a:r>
          </a:p>
          <a:p>
            <a:pPr lvl="1" indent="-252413">
              <a:spcBef>
                <a:spcPts val="1200"/>
              </a:spcBef>
              <a:buClr>
                <a:srgbClr val="005172"/>
              </a:buClr>
              <a:buSzPct val="140000"/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Scenario.</a:t>
            </a:r>
          </a:p>
          <a:p>
            <a:pPr lvl="1" indent="-252413">
              <a:spcBef>
                <a:spcPts val="1200"/>
              </a:spcBef>
              <a:buClr>
                <a:srgbClr val="005172"/>
              </a:buClr>
              <a:buSzPct val="140000"/>
              <a:buFont typeface="Wingdings" pitchFamily="2" charset="2"/>
              <a:buChar char="§"/>
              <a:defRPr/>
            </a:pP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Integratie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van land en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waterbeheer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met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andere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beleidsvelden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Aanpassing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van land- en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watersystemen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op de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hoge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zandgronden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vraagt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om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meer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afstemming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en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versterking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van </a:t>
            </a:r>
            <a:r>
              <a:rPr lang="en-GB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inzet</a:t>
            </a:r>
            <a:r>
              <a:rPr lang="en-GB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02FCA-E124-4288-AB6A-1B7E02BE61F3}"/>
              </a:ext>
            </a:extLst>
          </p:cNvPr>
          <p:cNvSpPr txBox="1"/>
          <p:nvPr/>
        </p:nvSpPr>
        <p:spPr>
          <a:xfrm>
            <a:off x="6378470" y="6263575"/>
            <a:ext cx="1880643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Bron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: </a:t>
            </a: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Deltafact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 </a:t>
            </a: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Lumbricus</a:t>
            </a:r>
            <a:endParaRPr lang="en-GB" sz="1000" dirty="0">
              <a:solidFill>
                <a:srgbClr val="005172"/>
              </a:solidFill>
              <a:latin typeface="Verdana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51470-730C-49CB-9116-F7A27C17341A}"/>
              </a:ext>
            </a:extLst>
          </p:cNvPr>
          <p:cNvSpPr/>
          <p:nvPr/>
        </p:nvSpPr>
        <p:spPr>
          <a:xfrm>
            <a:off x="6680277" y="59851"/>
            <a:ext cx="4982816" cy="1923973"/>
          </a:xfrm>
          <a:prstGeom prst="wedgeEllipseCallout">
            <a:avLst>
              <a:gd name="adj1" fmla="val -49024"/>
              <a:gd name="adj2" fmla="val 618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Wat </a:t>
            </a:r>
            <a:r>
              <a:rPr lang="nl-NL" sz="2400">
                <a:solidFill>
                  <a:schemeClr val="tx1"/>
                </a:solidFill>
              </a:rPr>
              <a:t>is een klimaatrobuust</a:t>
            </a:r>
            <a:r>
              <a:rPr lang="nl-NL" sz="2400" dirty="0">
                <a:solidFill>
                  <a:schemeClr val="tx1"/>
                </a:solidFill>
              </a:rPr>
              <a:t> systeem en vooral: hoe komen we daar?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45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9064140-8E3A-4C1E-AD03-31656E11681D}"/>
              </a:ext>
            </a:extLst>
          </p:cNvPr>
          <p:cNvSpPr txBox="1">
            <a:spLocks/>
          </p:cNvSpPr>
          <p:nvPr/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480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34" charset="-128"/>
              </a:rPr>
              <a:t>Conclusies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460000"/>
              </a:solidFill>
              <a:effectLst/>
              <a:uLnTx/>
              <a:uFillTx/>
              <a:latin typeface="Calibri" panose="020F0502020204030204"/>
              <a:ea typeface="Arial Unicode MS" panose="020B0604020202020204" pitchFamily="34" charset="-128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2EF734A-7941-46F3-9FF6-4E90EAB86897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079942-F16A-400B-AE5D-9ED89A705E2F}"/>
              </a:ext>
            </a:extLst>
          </p:cNvPr>
          <p:cNvSpPr txBox="1">
            <a:spLocks/>
          </p:cNvSpPr>
          <p:nvPr/>
        </p:nvSpPr>
        <p:spPr bwMode="auto">
          <a:xfrm>
            <a:off x="491642" y="1364084"/>
            <a:ext cx="5167037" cy="386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Klimaat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robuust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reduceren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risico’s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en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kansen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ontwikkelen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Padafhankelijkheid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en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fragmentatie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zijn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nog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groot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Onzekerheden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:</a:t>
            </a:r>
          </a:p>
          <a:p>
            <a:pPr marL="982663" marR="0" lvl="1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Scenario.</a:t>
            </a:r>
          </a:p>
          <a:p>
            <a:pPr marL="982663" marR="0" lvl="1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Integratie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Aanpassen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hoge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zandgronden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vraagt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om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meer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afstemming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en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versterking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 van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inzet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0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anose="020B0604020202020204" pitchFamily="34" charset="-128"/>
                <a:cs typeface="+mn-cs"/>
              </a:rPr>
              <a:t>.</a:t>
            </a: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02FCA-E124-4288-AB6A-1B7E02BE61F3}"/>
              </a:ext>
            </a:extLst>
          </p:cNvPr>
          <p:cNvSpPr txBox="1"/>
          <p:nvPr/>
        </p:nvSpPr>
        <p:spPr>
          <a:xfrm>
            <a:off x="6378470" y="6263575"/>
            <a:ext cx="1880643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Bron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Deltafact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Lumbricus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6698CF-A39C-4E14-A4E6-68851A25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17" y="2413631"/>
            <a:ext cx="5834378" cy="4444369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01AAF00D-4866-4672-9280-6871659B45AE}"/>
              </a:ext>
            </a:extLst>
          </p:cNvPr>
          <p:cNvSpPr/>
          <p:nvPr/>
        </p:nvSpPr>
        <p:spPr>
          <a:xfrm>
            <a:off x="7045669" y="230188"/>
            <a:ext cx="3419061" cy="2164999"/>
          </a:xfrm>
          <a:prstGeom prst="wedgeEllipseCallout">
            <a:avLst>
              <a:gd name="adj1" fmla="val -120833"/>
              <a:gd name="adj2" fmla="val 1413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Hoe realiseer je samen een </a:t>
            </a:r>
            <a:r>
              <a:rPr lang="nl-NL" sz="2400" dirty="0" err="1">
                <a:solidFill>
                  <a:schemeClr val="tx1"/>
                </a:solidFill>
              </a:rPr>
              <a:t>klimaatrobuust</a:t>
            </a:r>
            <a:r>
              <a:rPr lang="nl-NL" sz="2400" dirty="0">
                <a:solidFill>
                  <a:schemeClr val="tx1"/>
                </a:solidFill>
              </a:rPr>
              <a:t> watersysteem?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7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1" y="141668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460000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Kernpunten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460000"/>
              </a:solidFill>
              <a:effectLst/>
              <a:uLnTx/>
              <a:uFillTx/>
              <a:latin typeface="Calibri" panose="020F050202020403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72732" y="1704615"/>
            <a:ext cx="10584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Tx/>
              <a:tabLst/>
              <a:defRPr/>
            </a:pPr>
            <a:endParaRPr lang="nl-NL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342900" lvl="0" indent="-34290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moeten toe naar een bodem- en (grond)waterbeheer waarbij meer water langer (gecontroleerd) wordt vastgehouden, en er een nieuwe balans ontstaat tussen vasthouden, gebruiken en afvoeren.</a:t>
            </a:r>
          </a:p>
          <a:p>
            <a:pPr lvl="0">
              <a:buClr>
                <a:srgbClr val="00CC99"/>
              </a:buClr>
            </a:pPr>
            <a:endParaRPr lang="nl-NL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Klimaat robuust maken van het land- en watersysteem op de hoge zandgronden verloopt gefragmenteerd. Meer afstemming, integratie en vooral versterking is nodig.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Tx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460000"/>
              </a:solidFill>
              <a:effectLst/>
              <a:uLnTx/>
              <a:uFillTx/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1" y="141668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Wat is klimaat robuust? 1/3 </a:t>
            </a:r>
            <a:endParaRPr lang="en-GB" sz="4800" dirty="0">
              <a:solidFill>
                <a:srgbClr val="46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DA38F983-D9D4-4731-B506-4CE48A67CE05}"/>
              </a:ext>
            </a:extLst>
          </p:cNvPr>
          <p:cNvSpPr txBox="1">
            <a:spLocks/>
          </p:cNvSpPr>
          <p:nvPr/>
        </p:nvSpPr>
        <p:spPr bwMode="auto">
          <a:xfrm>
            <a:off x="1835405" y="2096579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/>
            </a:pP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Strategieen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voldoen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(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zijn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robuust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)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onder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b="1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‘</a:t>
            </a:r>
            <a:r>
              <a:rPr lang="en-US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alle</a:t>
            </a:r>
            <a:r>
              <a:rPr lang="en-US" sz="2400" b="1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’ 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scenarios.</a:t>
            </a:r>
          </a:p>
          <a:p>
            <a:pPr marL="423863" marR="0" lvl="0" indent="-457200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+mj-lt"/>
              <a:buAutoNum type="arabicPeriod"/>
              <a:tabLst/>
              <a:defRPr/>
            </a:pPr>
            <a:endParaRPr lang="en-US" sz="2400" b="1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0" marR="0" lvl="0" indent="-33337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8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43683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Alle scenario’s?</a:t>
            </a:r>
            <a:endParaRPr lang="en-GB" sz="4800" dirty="0">
              <a:solidFill>
                <a:srgbClr val="46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3618525-DF21-4E87-8468-135C02DE9CD1}"/>
              </a:ext>
            </a:extLst>
          </p:cNvPr>
          <p:cNvSpPr txBox="1">
            <a:spLocks/>
          </p:cNvSpPr>
          <p:nvPr/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670395-9867-4785-8FC9-B4DA8736C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06" y="1142430"/>
            <a:ext cx="10062960" cy="5229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3B9ED4-4D4B-4140-AF9F-522846354C87}"/>
              </a:ext>
            </a:extLst>
          </p:cNvPr>
          <p:cNvSpPr txBox="1"/>
          <p:nvPr/>
        </p:nvSpPr>
        <p:spPr>
          <a:xfrm>
            <a:off x="610006" y="6454125"/>
            <a:ext cx="3573194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Bron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: </a:t>
            </a: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Nationaal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 </a:t>
            </a:r>
            <a:r>
              <a:rPr lang="en-GB" sz="1000" dirty="0" err="1">
                <a:solidFill>
                  <a:srgbClr val="005172"/>
                </a:solidFill>
                <a:latin typeface="Verdana" pitchFamily="34" charset="0"/>
              </a:rPr>
              <a:t>Deltaprogramma</a:t>
            </a:r>
            <a:r>
              <a:rPr lang="en-GB" sz="1000" dirty="0">
                <a:solidFill>
                  <a:srgbClr val="005172"/>
                </a:solidFill>
                <a:latin typeface="Verdana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40234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1" y="141668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Wat is klimaat robuust? 2/3</a:t>
            </a:r>
            <a:endParaRPr lang="en-GB" sz="4800" dirty="0">
              <a:solidFill>
                <a:srgbClr val="46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52B374B2-BA40-4027-8223-8E42D8FB94D0}"/>
              </a:ext>
            </a:extLst>
          </p:cNvPr>
          <p:cNvSpPr txBox="1">
            <a:spLocks/>
          </p:cNvSpPr>
          <p:nvPr/>
        </p:nvSpPr>
        <p:spPr bwMode="auto">
          <a:xfrm>
            <a:off x="421199" y="1835249"/>
            <a:ext cx="10604609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/>
            </a:pP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Het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reduceren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van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klimaat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gerelateerde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b="1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risico’s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tot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een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maatschappelijk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en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economisch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gewenst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niveau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. </a:t>
            </a:r>
          </a:p>
          <a:p>
            <a:pPr marL="730250" marR="0" lvl="1" indent="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None/>
              <a:tabLst/>
              <a:defRPr/>
            </a:pP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Aanpassen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van:</a:t>
            </a:r>
          </a:p>
          <a:p>
            <a:pPr marL="982663" marR="0" lvl="1" indent="-28575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pP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Infrastructuur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</a:p>
          <a:p>
            <a:pPr marL="1039813" marR="0" lvl="1" indent="-3429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pP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Ruimtelijke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planvorming</a:t>
            </a: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, </a:t>
            </a:r>
          </a:p>
          <a:p>
            <a:pPr marL="1039813" marR="0" lvl="1" indent="-3429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pP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Land en </a:t>
            </a: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waterbeheer</a:t>
            </a:r>
            <a:endParaRPr lang="en-US" sz="2400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1039813" marR="0" lvl="1" indent="-3429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pPr>
            <a:r>
              <a:rPr lang="en-US" sz="2400" dirty="0" err="1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Verzekeringen</a:t>
            </a:r>
            <a:endParaRPr lang="en-US" sz="2400" dirty="0">
              <a:solidFill>
                <a:srgbClr val="46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  <a:p>
            <a:pPr marL="1039813" marR="0" lvl="1" indent="-34290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pPr>
            <a:r>
              <a:rPr lang="en-US" sz="2400" dirty="0">
                <a:solidFill>
                  <a:srgbClr val="46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.....etc. </a:t>
            </a:r>
          </a:p>
          <a:p>
            <a:pPr marL="0" marR="0" lvl="0" indent="-33337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1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874A-2346-4985-844A-5F7B594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Risico</a:t>
            </a:r>
            <a:r>
              <a:rPr lang="en-GB" sz="4800" dirty="0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GB" sz="4800" dirty="0" err="1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inschatting</a:t>
            </a:r>
            <a:r>
              <a:rPr lang="en-GB" sz="4800" dirty="0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 PBL (2015); Hoge </a:t>
            </a:r>
            <a:r>
              <a:rPr lang="en-GB" sz="4800" dirty="0" err="1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zandgronden</a:t>
            </a:r>
            <a:endParaRPr lang="en-GB" sz="4800" dirty="0">
              <a:solidFill>
                <a:srgbClr val="460000"/>
              </a:solidFill>
              <a:latin typeface="+mn-lt"/>
              <a:ea typeface="Arial Unicode MS" panose="020B0604020202020204" pitchFamily="34" charset="-12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AA9E58-95AB-446A-8775-51BCB9631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098039"/>
              </p:ext>
            </p:extLst>
          </p:nvPr>
        </p:nvGraphicFramePr>
        <p:xfrm>
          <a:off x="838200" y="1825625"/>
          <a:ext cx="10969487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600">
                  <a:extLst>
                    <a:ext uri="{9D8B030D-6E8A-4147-A177-3AD203B41FA5}">
                      <a16:colId xmlns:a16="http://schemas.microsoft.com/office/drawing/2014/main" val="3359693899"/>
                    </a:ext>
                  </a:extLst>
                </a:gridCol>
                <a:gridCol w="2405408">
                  <a:extLst>
                    <a:ext uri="{9D8B030D-6E8A-4147-A177-3AD203B41FA5}">
                      <a16:colId xmlns:a16="http://schemas.microsoft.com/office/drawing/2014/main" val="3625788382"/>
                    </a:ext>
                  </a:extLst>
                </a:gridCol>
                <a:gridCol w="7392479">
                  <a:extLst>
                    <a:ext uri="{9D8B030D-6E8A-4147-A177-3AD203B41FA5}">
                      <a16:colId xmlns:a16="http://schemas.microsoft.com/office/drawing/2014/main" val="2478137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Grootte</a:t>
                      </a:r>
                      <a:r>
                        <a:rPr lang="en-GB" b="1" dirty="0"/>
                        <a:t>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Waarschijnlijk in deze eeuw (tot 2100)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4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Economie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&gt; 100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miljoen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Uitval cruciale delen </a:t>
                      </a:r>
                      <a:r>
                        <a:rPr lang="nl-NL" b="1" i="1" dirty="0">
                          <a:solidFill>
                            <a:srgbClr val="FF0000"/>
                          </a:solidFill>
                        </a:rPr>
                        <a:t>elektriciteitsnetwerk</a:t>
                      </a:r>
                      <a:r>
                        <a:rPr lang="nl-NL" dirty="0"/>
                        <a:t> door hitte/droogte of windstilte</a:t>
                      </a:r>
                    </a:p>
                    <a:p>
                      <a:r>
                        <a:rPr lang="nl-NL" sz="18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Oogstschade</a:t>
                      </a:r>
                      <a:r>
                        <a:rPr lang="nl-NL" dirty="0"/>
                        <a:t> door elkaar opvolgende droogteperiodes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6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10 – 100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miljoen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Lokale uitval elektriciteitsvoorziening door weersextremen</a:t>
                      </a:r>
                    </a:p>
                    <a:p>
                      <a:r>
                        <a:rPr lang="nl-NL" dirty="0"/>
                        <a:t>Verstoring</a:t>
                      </a:r>
                      <a:r>
                        <a:rPr lang="nl-NL" b="1" i="1" dirty="0">
                          <a:solidFill>
                            <a:srgbClr val="FF0000"/>
                          </a:solidFill>
                        </a:rPr>
                        <a:t> (spoor)wegverkeer </a:t>
                      </a:r>
                      <a:r>
                        <a:rPr lang="nl-NL" dirty="0"/>
                        <a:t>door stormschade of natuurbranden</a:t>
                      </a:r>
                    </a:p>
                    <a:p>
                      <a:r>
                        <a:rPr lang="nl-NL" b="1" i="1" dirty="0">
                          <a:solidFill>
                            <a:srgbClr val="FF0000"/>
                          </a:solidFill>
                        </a:rPr>
                        <a:t>Oogstschade</a:t>
                      </a:r>
                      <a:r>
                        <a:rPr lang="nl-NL" dirty="0"/>
                        <a:t> door weersextremen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5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002060"/>
                          </a:solidFill>
                        </a:rPr>
                        <a:t>Personen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&gt; 100.000 getroffenen en/of &gt; 10 doden</a:t>
                      </a:r>
                      <a:endParaRPr lang="en-GB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Uitval cruciale delen </a:t>
                      </a:r>
                      <a:r>
                        <a:rPr lang="nl-NL" b="1" i="1" dirty="0">
                          <a:solidFill>
                            <a:srgbClr val="002060"/>
                          </a:solidFill>
                        </a:rPr>
                        <a:t>elektriciteitsnetwerk</a:t>
                      </a:r>
                      <a:r>
                        <a:rPr lang="nl-NL" dirty="0"/>
                        <a:t> door langdurige hitte/droogte of windstilte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6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10.000 – 100.000 </a:t>
                      </a:r>
                      <a:r>
                        <a:rPr lang="nl-NL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getr</a:t>
                      </a:r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en/of 1 – 10 doden</a:t>
                      </a:r>
                      <a:endParaRPr lang="en-GB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Regionale uitval elektriciteitsvoorziening door weersextremen</a:t>
                      </a:r>
                    </a:p>
                    <a:p>
                      <a:r>
                        <a:rPr lang="nl-NL" dirty="0"/>
                        <a:t>Verstoring (spoor)wegverkeer door stormschade</a:t>
                      </a:r>
                    </a:p>
                    <a:p>
                      <a:r>
                        <a:rPr lang="nl-NL" b="1" i="1" dirty="0">
                          <a:solidFill>
                            <a:srgbClr val="002060"/>
                          </a:solidFill>
                        </a:rPr>
                        <a:t>Natuurbranden</a:t>
                      </a:r>
                      <a:r>
                        <a:rPr lang="nl-NL" dirty="0"/>
                        <a:t> met lokale uitval ICT en transport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0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Natuur</a:t>
                      </a:r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&amp; milieu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nationaal</a:t>
                      </a:r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en/of</a:t>
                      </a:r>
                    </a:p>
                    <a:p>
                      <a:r>
                        <a:rPr lang="en-GB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onomkeerbaar</a:t>
                      </a:r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Veranderen </a:t>
                      </a:r>
                      <a:r>
                        <a:rPr lang="nl-NL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migratiepatronen</a:t>
                      </a:r>
                      <a:r>
                        <a:rPr lang="nl-NL" dirty="0"/>
                        <a:t> van trekkende diersoorten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4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Tijdelijke verstoring </a:t>
                      </a:r>
                      <a:r>
                        <a:rPr lang="nl-NL" b="1" i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habitats</a:t>
                      </a:r>
                      <a:r>
                        <a:rPr lang="nl-NL" dirty="0"/>
                        <a:t> door herhaaldelijk optreden extreme droogte</a:t>
                      </a:r>
                    </a:p>
                    <a:p>
                      <a:r>
                        <a:rPr lang="nl-NL" dirty="0"/>
                        <a:t>Versterken natuur- en milieu effecten van </a:t>
                      </a:r>
                      <a:r>
                        <a:rPr lang="nl-NL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verdroging en vermesting</a:t>
                      </a:r>
                      <a:endParaRPr lang="en-GB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12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2F35BC-0414-4B29-A1D1-80E001F0A00D}"/>
              </a:ext>
            </a:extLst>
          </p:cNvPr>
          <p:cNvSpPr txBox="1"/>
          <p:nvPr/>
        </p:nvSpPr>
        <p:spPr>
          <a:xfrm>
            <a:off x="6322943" y="6585585"/>
            <a:ext cx="7805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Bron (aangepast): PBL (2015) Aanpassen aan klimaatverandering Kwetsbaarheden zien, kansen grijpen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8188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874A-2346-4985-844A-5F7B594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Risico</a:t>
            </a:r>
            <a:r>
              <a:rPr lang="en-GB" sz="4800" dirty="0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GB" sz="4800" dirty="0" err="1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inschatting</a:t>
            </a:r>
            <a:r>
              <a:rPr lang="en-GB" sz="4800" dirty="0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 PBL (2015); Hoge </a:t>
            </a:r>
            <a:r>
              <a:rPr lang="en-GB" sz="4800" dirty="0" err="1">
                <a:solidFill>
                  <a:srgbClr val="460000"/>
                </a:solidFill>
                <a:latin typeface="+mn-lt"/>
                <a:ea typeface="Arial Unicode MS" panose="020B0604020202020204" pitchFamily="34" charset="-128"/>
              </a:rPr>
              <a:t>zandgronden</a:t>
            </a:r>
            <a:endParaRPr lang="en-GB" sz="4800" dirty="0">
              <a:solidFill>
                <a:srgbClr val="460000"/>
              </a:solidFill>
              <a:latin typeface="+mn-lt"/>
              <a:ea typeface="Arial Unicode MS" panose="020B0604020202020204" pitchFamily="34" charset="-12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AA9E58-95AB-446A-8775-51BCB96313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969487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600">
                  <a:extLst>
                    <a:ext uri="{9D8B030D-6E8A-4147-A177-3AD203B41FA5}">
                      <a16:colId xmlns:a16="http://schemas.microsoft.com/office/drawing/2014/main" val="3359693899"/>
                    </a:ext>
                  </a:extLst>
                </a:gridCol>
                <a:gridCol w="2405408">
                  <a:extLst>
                    <a:ext uri="{9D8B030D-6E8A-4147-A177-3AD203B41FA5}">
                      <a16:colId xmlns:a16="http://schemas.microsoft.com/office/drawing/2014/main" val="3625788382"/>
                    </a:ext>
                  </a:extLst>
                </a:gridCol>
                <a:gridCol w="7392479">
                  <a:extLst>
                    <a:ext uri="{9D8B030D-6E8A-4147-A177-3AD203B41FA5}">
                      <a16:colId xmlns:a16="http://schemas.microsoft.com/office/drawing/2014/main" val="2478137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Grootte</a:t>
                      </a:r>
                      <a:r>
                        <a:rPr lang="en-GB" b="1" dirty="0"/>
                        <a:t>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Waarschijnlijk in deze eeuw (tot 2100)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4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Economie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&gt; 100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miljoen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Uitval cruciale delen </a:t>
                      </a:r>
                      <a:r>
                        <a:rPr lang="nl-NL" b="1" i="1" dirty="0">
                          <a:solidFill>
                            <a:srgbClr val="FF0000"/>
                          </a:solidFill>
                        </a:rPr>
                        <a:t>elektriciteitsnetwerk</a:t>
                      </a:r>
                      <a:r>
                        <a:rPr lang="nl-NL" dirty="0"/>
                        <a:t> door hitte/droogte of windstilte</a:t>
                      </a:r>
                    </a:p>
                    <a:p>
                      <a:r>
                        <a:rPr lang="nl-NL" dirty="0"/>
                        <a:t>Oogstschade door elkaar opvolgende droogteperiodes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6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10 – 100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miljoen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Lokale uitval elektriciteitsvoorziening door weersextremen</a:t>
                      </a:r>
                    </a:p>
                    <a:p>
                      <a:r>
                        <a:rPr lang="nl-NL" dirty="0"/>
                        <a:t>Verstoring</a:t>
                      </a:r>
                      <a:r>
                        <a:rPr lang="nl-NL" b="1" i="1" dirty="0">
                          <a:solidFill>
                            <a:srgbClr val="FF0000"/>
                          </a:solidFill>
                        </a:rPr>
                        <a:t> (spoor)wegverkeer </a:t>
                      </a:r>
                      <a:r>
                        <a:rPr lang="nl-NL" dirty="0"/>
                        <a:t>door stormschade of natuurbranden</a:t>
                      </a:r>
                    </a:p>
                    <a:p>
                      <a:r>
                        <a:rPr lang="nl-NL" b="1" i="1" dirty="0">
                          <a:solidFill>
                            <a:srgbClr val="FF0000"/>
                          </a:solidFill>
                        </a:rPr>
                        <a:t>Oogstschade</a:t>
                      </a:r>
                      <a:r>
                        <a:rPr lang="nl-NL" dirty="0"/>
                        <a:t> door weersextremen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5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002060"/>
                          </a:solidFill>
                        </a:rPr>
                        <a:t>Personen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&gt; 100.000 getroffenen en/of &gt; 10 doden</a:t>
                      </a:r>
                      <a:endParaRPr lang="en-GB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Uitval cruciale delen </a:t>
                      </a:r>
                      <a:r>
                        <a:rPr lang="nl-NL" b="1" i="1" dirty="0">
                          <a:solidFill>
                            <a:srgbClr val="002060"/>
                          </a:solidFill>
                        </a:rPr>
                        <a:t>elektriciteitsnetwerk</a:t>
                      </a:r>
                      <a:r>
                        <a:rPr lang="nl-NL" dirty="0"/>
                        <a:t> door langdurige hitte/droogte of windstilte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6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10.000 – 100.000 </a:t>
                      </a:r>
                      <a:r>
                        <a:rPr lang="nl-NL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getr</a:t>
                      </a:r>
                      <a:r>
                        <a:rPr lang="nl-N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en/of 1 – 10 doden</a:t>
                      </a:r>
                      <a:endParaRPr lang="en-GB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Regionale uitval elektriciteitsvoorziening door weersextremen</a:t>
                      </a:r>
                    </a:p>
                    <a:p>
                      <a:r>
                        <a:rPr lang="nl-NL" dirty="0"/>
                        <a:t>Verstoring (spoor)wegverkeer door stormschade</a:t>
                      </a:r>
                    </a:p>
                    <a:p>
                      <a:r>
                        <a:rPr lang="nl-NL" b="1" i="1" dirty="0">
                          <a:solidFill>
                            <a:srgbClr val="002060"/>
                          </a:solidFill>
                        </a:rPr>
                        <a:t>Natuurbranden</a:t>
                      </a:r>
                      <a:r>
                        <a:rPr lang="nl-NL" dirty="0"/>
                        <a:t> met lokale uitval ICT en transport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0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Natuur</a:t>
                      </a:r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&amp; milieu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nationaal</a:t>
                      </a:r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en/of</a:t>
                      </a:r>
                    </a:p>
                    <a:p>
                      <a:r>
                        <a:rPr lang="en-GB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onomkeerbaar</a:t>
                      </a:r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Veranderen </a:t>
                      </a:r>
                      <a:r>
                        <a:rPr lang="nl-NL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migratiepatronen</a:t>
                      </a:r>
                      <a:r>
                        <a:rPr lang="nl-NL" dirty="0"/>
                        <a:t> van trekkende diersoorten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4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Tijdelijke verstoring </a:t>
                      </a:r>
                      <a:r>
                        <a:rPr lang="nl-NL" b="1" i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habitats</a:t>
                      </a:r>
                      <a:r>
                        <a:rPr lang="nl-NL" dirty="0"/>
                        <a:t> door herhaaldelijk optreden extreme droogte</a:t>
                      </a:r>
                    </a:p>
                    <a:p>
                      <a:r>
                        <a:rPr lang="nl-NL" dirty="0"/>
                        <a:t>Versterken natuur- en milieu effecten van </a:t>
                      </a:r>
                      <a:r>
                        <a:rPr lang="nl-NL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verdroging en vermesting</a:t>
                      </a:r>
                      <a:endParaRPr lang="en-GB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12898"/>
                  </a:ext>
                </a:extLst>
              </a:tr>
            </a:tbl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70D6AC2-5040-4FB7-8518-0543CA4F30F9}"/>
              </a:ext>
            </a:extLst>
          </p:cNvPr>
          <p:cNvSpPr/>
          <p:nvPr/>
        </p:nvSpPr>
        <p:spPr>
          <a:xfrm>
            <a:off x="9594574" y="0"/>
            <a:ext cx="2597426" cy="1881505"/>
          </a:xfrm>
          <a:prstGeom prst="wedgeEllipseCallout">
            <a:avLst>
              <a:gd name="adj1" fmla="val 6267"/>
              <a:gd name="adj2" fmla="val 170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Epidemie van voor Nederland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nieuwe ziekte (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onwaarschijnlijk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F35BC-0414-4B29-A1D1-80E001F0A00D}"/>
              </a:ext>
            </a:extLst>
          </p:cNvPr>
          <p:cNvSpPr txBox="1"/>
          <p:nvPr/>
        </p:nvSpPr>
        <p:spPr>
          <a:xfrm>
            <a:off x="6322943" y="6585585"/>
            <a:ext cx="7805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 (aangepast): PBL (2015) Aanpassen aan klimaatverandering Kwetsbaarheden zien, kansen grijpen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9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04105" y="1700645"/>
            <a:ext cx="5186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dirty="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Knelpunten in de </a:t>
            </a:r>
            <a:r>
              <a:rPr lang="nl-NL" sz="4800" dirty="0" err="1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zoetwatervoor-ziening</a:t>
            </a:r>
            <a:r>
              <a:rPr lang="nl-NL" sz="4800" dirty="0">
                <a:solidFill>
                  <a:srgbClr val="46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de 21e eeuw.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460000"/>
              </a:solidFill>
              <a:effectLst/>
              <a:uLnTx/>
              <a:uFillTx/>
              <a:latin typeface="Calibri" panose="020F050202020403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19" y="5228824"/>
            <a:ext cx="1629176" cy="1629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78E862-5865-4B31-A3D1-1C3B059F3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95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72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1195</Words>
  <Application>Microsoft Office PowerPoint</Application>
  <PresentationFormat>Widescreen</PresentationFormat>
  <Paragraphs>201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Wingdings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Risico inschatting PBL (2015); Hoge zandgronden</vt:lpstr>
      <vt:lpstr>Risico inschatting PBL (2015); Hoge zandgronden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Waterschap Vechtstromen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Mirle van Huet</dc:creator>
  <cp:lastModifiedBy>Slobbe, Erik van</cp:lastModifiedBy>
  <cp:revision>39</cp:revision>
  <dcterms:created xsi:type="dcterms:W3CDTF">2017-05-04T12:55:12Z</dcterms:created>
  <dcterms:modified xsi:type="dcterms:W3CDTF">2021-02-01T15:57:05Z</dcterms:modified>
</cp:coreProperties>
</file>